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edfa8556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edfa8556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edfa855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edfa855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edc05d1b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edc05d1b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edc05d1b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edc05d1b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ee4bf8ca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ee4bf8ca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edfa8556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edfa8556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edfa8556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edfa8556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edfa8556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edfa8556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edc05d1b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edc05d1b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edfa8556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edfa8556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edfa8556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edfa8556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edfa855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edfa855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edfa855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edfa855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edfa8556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edfa8556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edfa8556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edfa8556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22675" y="1139200"/>
            <a:ext cx="7681800" cy="610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P</a:t>
            </a:r>
            <a:r>
              <a:rPr b="1" lang="en">
                <a:solidFill>
                  <a:srgbClr val="1C4587"/>
                </a:solidFill>
              </a:rPr>
              <a:t>ERSONA</a:t>
            </a:r>
            <a:r>
              <a:rPr b="1" lang="en">
                <a:solidFill>
                  <a:srgbClr val="1C4587"/>
                </a:solidFill>
              </a:rPr>
              <a:t>WISE AI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165" y="1692467"/>
            <a:ext cx="5832922" cy="21284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586714" y="3707440"/>
            <a:ext cx="28236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: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TECHNO-TOUCH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MEMBERS : 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Laxmi Sarki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Diksha Kewat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Preeti Tiwari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1782819" y="3560257"/>
            <a:ext cx="3235500" cy="1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284" y="3652132"/>
            <a:ext cx="940809" cy="51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7792" y="3652132"/>
            <a:ext cx="911756" cy="51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869" y="3685631"/>
            <a:ext cx="911756" cy="45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8875" y="231050"/>
            <a:ext cx="6141201" cy="4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164950" y="74975"/>
            <a:ext cx="84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Financial Advisory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241200" y="724650"/>
            <a:ext cx="84162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</a:rPr>
              <a:t>Tailored Recommendations</a:t>
            </a:r>
            <a:endParaRPr b="1" sz="1800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Utilizes AI to analyze user data and deliver customized financial advice based on unique financial situations, goals, and preferences.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Offers actionable steps that align with users' financial objectives, enhancing decision-making.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41200" y="2961675"/>
            <a:ext cx="84162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Education and Empowerment</a:t>
            </a:r>
            <a:endParaRPr b="1" sz="1800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Provides access to educational resources to enhance financial literacy, helping users make informed decisions.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Regular updates and insights keep users informed about the financial landscape and potential opportunities.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625" y="785826"/>
            <a:ext cx="5313151" cy="431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title"/>
          </p:nvPr>
        </p:nvSpPr>
        <p:spPr>
          <a:xfrm>
            <a:off x="251425" y="13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</a:t>
            </a:r>
            <a:r>
              <a:rPr b="1" lang="en" sz="1800"/>
              <a:t>PersonaWiseAI</a:t>
            </a:r>
            <a:r>
              <a:rPr b="1" lang="en" sz="1800"/>
              <a:t> Sequence: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1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Building User’s Financial Persona:</a:t>
            </a:r>
            <a:endParaRPr b="1"/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 b="0" l="1234" r="0" t="2104"/>
          <a:stretch/>
        </p:blipFill>
        <p:spPr>
          <a:xfrm>
            <a:off x="408134" y="987725"/>
            <a:ext cx="7423893" cy="385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Using Llama to curate </a:t>
            </a:r>
            <a:r>
              <a:rPr b="1" lang="en"/>
              <a:t>financial</a:t>
            </a:r>
            <a:r>
              <a:rPr b="1" lang="en"/>
              <a:t> advice for a persona:</a:t>
            </a:r>
            <a:endParaRPr b="1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50" y="3200375"/>
            <a:ext cx="7999399" cy="18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 rotWithShape="1">
          <a:blip r:embed="rId4">
            <a:alphaModFix/>
          </a:blip>
          <a:srcRect b="0" l="1419" r="0" t="22094"/>
          <a:stretch/>
        </p:blipFill>
        <p:spPr>
          <a:xfrm>
            <a:off x="522650" y="1211300"/>
            <a:ext cx="3777298" cy="16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305" y="1180200"/>
            <a:ext cx="3897919" cy="18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1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 Creating Financial Advice for Persona:</a:t>
            </a:r>
            <a:endParaRPr b="1"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3509" l="1389" r="2094" t="3889"/>
          <a:stretch/>
        </p:blipFill>
        <p:spPr>
          <a:xfrm>
            <a:off x="454075" y="908125"/>
            <a:ext cx="8187401" cy="418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13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 Stack</a:t>
            </a:r>
            <a:endParaRPr b="1"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863550"/>
            <a:ext cx="8585700" cy="35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Frontend Technologies : 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HTML, CSS, and JavaScript, Bootstrap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Backend Technologies 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Python , Flask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AI &amp; Data Processing 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LLaMA (Large Language Model)  </a:t>
            </a:r>
            <a:r>
              <a:rPr lang="en" sz="1800">
                <a:solidFill>
                  <a:schemeClr val="dk1"/>
                </a:solidFill>
              </a:rPr>
              <a:t>For natural language processing and user input analysis to build financial personas.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Data Storage :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MongoDB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650" y="324975"/>
            <a:ext cx="1337155" cy="13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500" y="1578500"/>
            <a:ext cx="1188375" cy="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925" y="324975"/>
            <a:ext cx="1188375" cy="84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7925" y="3374700"/>
            <a:ext cx="1637974" cy="12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3075" y="3208650"/>
            <a:ext cx="1638000" cy="4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2750" y="3254800"/>
            <a:ext cx="2156948" cy="131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400" y="2019225"/>
            <a:ext cx="6141201" cy="4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2292750" y="2873150"/>
            <a:ext cx="45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Thank you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2164400" y="1957000"/>
            <a:ext cx="5743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Problem Statement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50" y="313625"/>
            <a:ext cx="2804200" cy="47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99950" y="115125"/>
            <a:ext cx="87123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Challenges : Credit Score is not enough ?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400"/>
          </a:p>
        </p:txBody>
      </p:sp>
      <p:sp>
        <p:nvSpPr>
          <p:cNvPr id="73" name="Google Shape;73;p15"/>
          <p:cNvSpPr txBox="1"/>
          <p:nvPr/>
        </p:nvSpPr>
        <p:spPr>
          <a:xfrm>
            <a:off x="616475" y="939750"/>
            <a:ext cx="4108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99950" y="774775"/>
            <a:ext cx="8712300" cy="427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Lack of transparency: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Difficult to understand how their score is calculate which leads to confusion/ mistrust in financial institutions.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Negligence</a:t>
            </a:r>
            <a:r>
              <a:rPr b="1" lang="en" sz="1800">
                <a:solidFill>
                  <a:schemeClr val="dk1"/>
                </a:solidFill>
              </a:rPr>
              <a:t> of </a:t>
            </a:r>
            <a:r>
              <a:rPr b="1" lang="en" sz="1800">
                <a:solidFill>
                  <a:schemeClr val="dk1"/>
                </a:solidFill>
              </a:rPr>
              <a:t>relevant</a:t>
            </a:r>
            <a:r>
              <a:rPr b="1" lang="en" sz="1800">
                <a:solidFill>
                  <a:schemeClr val="dk1"/>
                </a:solidFill>
              </a:rPr>
              <a:t> factors: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Over-reliant  on credit history </a:t>
            </a:r>
            <a:r>
              <a:rPr b="1" lang="en" sz="1800">
                <a:solidFill>
                  <a:schemeClr val="dk1"/>
                </a:solidFill>
              </a:rPr>
              <a:t>neglects alternative data sources</a:t>
            </a:r>
            <a:r>
              <a:rPr lang="en" sz="1800">
                <a:solidFill>
                  <a:schemeClr val="dk1"/>
                </a:solidFill>
              </a:rPr>
              <a:t> such as payment history for utilities or rental agreements.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Individuals without established credit histories (e.g., young adults) face significant barriers in obtaining credi</a:t>
            </a:r>
            <a:r>
              <a:rPr lang="en" sz="1800">
                <a:solidFill>
                  <a:schemeClr val="dk1"/>
                </a:solidFill>
              </a:rPr>
              <a:t>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Inaccuracy in scoring :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Reliant on outdated data (Fails to account for recent changes in income, employment, or expenses.)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616475" y="939750"/>
            <a:ext cx="4108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11675" y="774775"/>
            <a:ext cx="8520600" cy="386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Generic Recommendations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Many financial advisors</a:t>
            </a:r>
            <a:r>
              <a:rPr b="1" lang="en" sz="1800">
                <a:solidFill>
                  <a:schemeClr val="dk1"/>
                </a:solidFill>
              </a:rPr>
              <a:t> provide one-size-fits-all advice,</a:t>
            </a:r>
            <a:r>
              <a:rPr lang="en" sz="1800">
                <a:solidFill>
                  <a:schemeClr val="dk1"/>
                </a:solidFill>
              </a:rPr>
              <a:t> failing to consider unique user situations.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This approach can lead to </a:t>
            </a:r>
            <a:r>
              <a:rPr b="1" lang="en" sz="1800">
                <a:solidFill>
                  <a:schemeClr val="dk1"/>
                </a:solidFill>
              </a:rPr>
              <a:t>poor financial decisions</a:t>
            </a:r>
            <a:r>
              <a:rPr lang="en" sz="1800">
                <a:solidFill>
                  <a:schemeClr val="dk1"/>
                </a:solidFill>
              </a:rPr>
              <a:t> based on incomplete understanding.</a:t>
            </a:r>
            <a:endParaRPr sz="1800">
              <a:solidFill>
                <a:schemeClr val="dk1"/>
              </a:solidFill>
            </a:endParaRPr>
          </a:p>
          <a:p>
            <a:pPr indent="0" lvl="0" marL="18288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Limited Personalization</a:t>
            </a:r>
            <a:endParaRPr b="1"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Lack of tools to analyze </a:t>
            </a:r>
            <a:r>
              <a:rPr b="1" lang="en" sz="1800">
                <a:solidFill>
                  <a:schemeClr val="dk1"/>
                </a:solidFill>
              </a:rPr>
              <a:t>individual circumstances</a:t>
            </a:r>
            <a:r>
              <a:rPr lang="en" sz="1800">
                <a:solidFill>
                  <a:schemeClr val="dk1"/>
                </a:solidFill>
              </a:rPr>
              <a:t> (e.g., spending habits, financial goals) for tailored advice.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Users often do not </a:t>
            </a:r>
            <a:r>
              <a:rPr b="1" lang="en" sz="1800">
                <a:solidFill>
                  <a:schemeClr val="dk1"/>
                </a:solidFill>
              </a:rPr>
              <a:t>receive actionable steps</a:t>
            </a:r>
            <a:r>
              <a:rPr lang="en" sz="1800">
                <a:solidFill>
                  <a:schemeClr val="dk1"/>
                </a:solidFill>
              </a:rPr>
              <a:t> aligned with their specific financial situations.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675" y="1151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Challenges : So many Financial Advices !!!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676375" y="2037825"/>
            <a:ext cx="51219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Solution </a:t>
            </a:r>
            <a:r>
              <a:rPr b="1" lang="en" sz="3600">
                <a:solidFill>
                  <a:schemeClr val="dk1"/>
                </a:solidFill>
              </a:rPr>
              <a:t>Inspiration</a:t>
            </a:r>
            <a:r>
              <a:rPr b="1" lang="en" sz="3600">
                <a:solidFill>
                  <a:schemeClr val="dk1"/>
                </a:solidFill>
              </a:rPr>
              <a:t> 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395350" y="471950"/>
            <a:ext cx="4469400" cy="4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00" y="250275"/>
            <a:ext cx="3286024" cy="46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300" y="911325"/>
            <a:ext cx="5987400" cy="40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3559325" y="4084450"/>
            <a:ext cx="1505700" cy="5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Credit score hai!!!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215800" y="2463713"/>
            <a:ext cx="3388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Solution </a:t>
            </a:r>
            <a:endParaRPr b="1" sz="36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1C4587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4473700" y="309925"/>
            <a:ext cx="43188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Building User’s Financial Persona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Using Alternate Data Sources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Prompt-Based Real-Time Updates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Transparency in Scoring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01" name="Google Shape;101;p19"/>
          <p:cNvCxnSpPr>
            <a:stCxn id="99" idx="3"/>
          </p:cNvCxnSpPr>
          <p:nvPr/>
        </p:nvCxnSpPr>
        <p:spPr>
          <a:xfrm flipH="1" rot="10800000">
            <a:off x="3604000" y="2788463"/>
            <a:ext cx="5323500" cy="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9"/>
          <p:cNvSpPr txBox="1"/>
          <p:nvPr/>
        </p:nvSpPr>
        <p:spPr>
          <a:xfrm>
            <a:off x="4572000" y="3328950"/>
            <a:ext cx="42204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Tailored Recommendations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Education and Empowerment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099675" y="1314625"/>
            <a:ext cx="26244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659550" y="918600"/>
            <a:ext cx="2789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Creditworthiness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15350" y="4008825"/>
            <a:ext cx="2789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Financial Advisory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164950" y="74975"/>
            <a:ext cx="84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0000"/>
                </a:solidFill>
              </a:rPr>
              <a:t>Creditworthiness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82500" y="724650"/>
            <a:ext cx="897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Building User’s Financial Persona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Comprehensive data collection from demographics, income, expenses, assets, and liabilities.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Reflects user-specific financial situations and behaviors.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164950" y="2944225"/>
            <a:ext cx="849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Using Alternate Data Sources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Incorporates non-traditional data (utility payments, rental history) to provide a more inclusive view of financial health.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Helps assess creditworthiness for users with limited credit histories.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164950" y="74975"/>
            <a:ext cx="84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Creditworthiness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82500" y="724650"/>
            <a:ext cx="897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Prompt-Based Real-Time Updates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Interactive user engagement through prompts for updated information.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Ensures up-to-date and accurate financial personas for personalized advice and credit assessments.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64950" y="2944225"/>
            <a:ext cx="849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Transparency in Scoring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Offers a clear breakdown of credit scoring for users.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Provides actionable insights for improving credit scores, building trust through transparency.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